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" ContentType="image/tiff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578" r:id="rId2"/>
    <p:sldId id="577" r:id="rId3"/>
    <p:sldId id="596" r:id="rId4"/>
    <p:sldId id="586" r:id="rId5"/>
    <p:sldId id="587" r:id="rId6"/>
    <p:sldId id="579" r:id="rId7"/>
    <p:sldId id="588" r:id="rId8"/>
    <p:sldId id="592" r:id="rId9"/>
    <p:sldId id="591" r:id="rId10"/>
    <p:sldId id="589" r:id="rId11"/>
    <p:sldId id="593" r:id="rId12"/>
    <p:sldId id="590" r:id="rId13"/>
    <p:sldId id="594" r:id="rId14"/>
    <p:sldId id="598" r:id="rId15"/>
    <p:sldId id="597" r:id="rId16"/>
    <p:sldId id="601" r:id="rId17"/>
    <p:sldId id="600" r:id="rId18"/>
    <p:sldId id="599" r:id="rId19"/>
    <p:sldId id="595" r:id="rId20"/>
  </p:sldIdLst>
  <p:sldSz cx="9144000" cy="6858000" type="screen4x3"/>
  <p:notesSz cx="7099300" cy="10234613"/>
  <p:defaultTextStyle>
    <a:defPPr>
      <a:defRPr lang="cs-CZ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 CE" charset="-18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 CE" charset="-18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 CE" charset="-18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 CE" charset="-18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 CE" charset="-18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 CE" charset="-18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 CE" charset="-18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 CE" charset="-18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 CE" charset="-18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800080"/>
    <a:srgbClr val="CC0099"/>
    <a:srgbClr val="92278F"/>
    <a:srgbClr val="940084"/>
    <a:srgbClr val="00CC00"/>
    <a:srgbClr val="C71437"/>
    <a:srgbClr val="FFD700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2" autoAdjust="0"/>
    <p:restoredTop sz="93979" autoAdjust="0"/>
  </p:normalViewPr>
  <p:slideViewPr>
    <p:cSldViewPr snapToGrid="0">
      <p:cViewPr varScale="1">
        <p:scale>
          <a:sx n="65" d="100"/>
          <a:sy n="65" d="100"/>
        </p:scale>
        <p:origin x="122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4988" cy="51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t" anchorCtr="0" compatLnSpc="1">
            <a:prstTxWarp prst="textNoShape">
              <a:avLst/>
            </a:prstTxWarp>
          </a:bodyPr>
          <a:lstStyle>
            <a:lvl1pPr algn="l" defTabSz="944548">
              <a:defRPr sz="1100">
                <a:latin typeface="Times New Roman CE" charset="-18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4" y="0"/>
            <a:ext cx="3074987" cy="51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t" anchorCtr="0" compatLnSpc="1">
            <a:prstTxWarp prst="textNoShape">
              <a:avLst/>
            </a:prstTxWarp>
          </a:bodyPr>
          <a:lstStyle>
            <a:lvl1pPr algn="r" defTabSz="944548">
              <a:defRPr sz="1100">
                <a:latin typeface="Times New Roman CE" charset="-18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1"/>
            <a:ext cx="3074988" cy="51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b" anchorCtr="0" compatLnSpc="1">
            <a:prstTxWarp prst="textNoShape">
              <a:avLst/>
            </a:prstTxWarp>
          </a:bodyPr>
          <a:lstStyle>
            <a:lvl1pPr algn="l" defTabSz="944548">
              <a:defRPr sz="1100">
                <a:latin typeface="Times New Roman CE" charset="-18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4" y="9721851"/>
            <a:ext cx="3074987" cy="51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b" anchorCtr="0" compatLnSpc="1">
            <a:prstTxWarp prst="textNoShape">
              <a:avLst/>
            </a:prstTxWarp>
          </a:bodyPr>
          <a:lstStyle>
            <a:lvl1pPr algn="r" defTabSz="944548">
              <a:defRPr sz="1100">
                <a:latin typeface="Times New Roman" pitchFamily="18" charset="0"/>
              </a:defRPr>
            </a:lvl1pPr>
          </a:lstStyle>
          <a:p>
            <a:pPr>
              <a:defRPr/>
            </a:pPr>
            <a:fld id="{7955E04B-5C16-4879-A474-C9DD53F1CB4C}" type="slidenum">
              <a:rPr lang="cs-CZ"/>
              <a:pPr>
                <a:defRPr/>
              </a:pPr>
              <a:t>‹#›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5761321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1115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t" anchorCtr="0" compatLnSpc="1">
            <a:prstTxWarp prst="textNoShape">
              <a:avLst/>
            </a:prstTxWarp>
          </a:bodyPr>
          <a:lstStyle>
            <a:lvl1pPr algn="l" defTabSz="944548">
              <a:defRPr sz="1100">
                <a:latin typeface="Times New Roman CE" charset="-18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4626" y="1"/>
            <a:ext cx="31115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t" anchorCtr="0" compatLnSpc="1">
            <a:prstTxWarp prst="textNoShape">
              <a:avLst/>
            </a:prstTxWarp>
          </a:bodyPr>
          <a:lstStyle>
            <a:lvl1pPr algn="r" defTabSz="944548">
              <a:defRPr sz="1100">
                <a:latin typeface="Times New Roman CE" charset="-18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0" y="785813"/>
            <a:ext cx="5132388" cy="3849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7263" y="4875213"/>
            <a:ext cx="5181601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53600"/>
            <a:ext cx="31115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b" anchorCtr="0" compatLnSpc="1">
            <a:prstTxWarp prst="textNoShape">
              <a:avLst/>
            </a:prstTxWarp>
          </a:bodyPr>
          <a:lstStyle>
            <a:lvl1pPr algn="l" defTabSz="944548">
              <a:defRPr sz="1100">
                <a:latin typeface="Times New Roman CE" charset="-18"/>
              </a:defRPr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4626" y="9753600"/>
            <a:ext cx="3111500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83" tIns="47740" rIns="95483" bIns="47740" numCol="1" anchor="b" anchorCtr="0" compatLnSpc="1">
            <a:prstTxWarp prst="textNoShape">
              <a:avLst/>
            </a:prstTxWarp>
          </a:bodyPr>
          <a:lstStyle>
            <a:lvl1pPr algn="r" defTabSz="944548">
              <a:defRPr sz="1100">
                <a:latin typeface="Times New Roman" pitchFamily="18" charset="0"/>
              </a:defRPr>
            </a:lvl1pPr>
          </a:lstStyle>
          <a:p>
            <a:pPr>
              <a:defRPr/>
            </a:pPr>
            <a:fld id="{38F0A0F7-2470-49AF-AC52-4402E63FE59B}" type="slidenum">
              <a:rPr lang="cs-CZ"/>
              <a:pPr>
                <a:defRPr/>
              </a:pPr>
              <a:t>‹#›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3360786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491102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10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5736141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11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699405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12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651048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13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367984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14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44250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15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8328996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16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9304674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17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5597065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18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960643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19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90931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2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92311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3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46432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4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5421408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5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294911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8132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1200" dirty="0" smtClean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59560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7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58398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48132" name="Zástupný symbol pro číslo snímk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GB" sz="1200" dirty="0" smtClean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411010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8F0A0F7-2470-49AF-AC52-4402E63FE59B}" type="slidenum">
              <a:rPr lang="cs-CZ" smtClean="0"/>
              <a:pPr>
                <a:defRPr/>
              </a:pPr>
              <a:t>9</a:t>
            </a:fld>
            <a:endParaRPr lang="cs-CZ" dirty="0">
              <a:latin typeface="Times New Roman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035370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85094" y="6444838"/>
            <a:ext cx="48191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E1E46-999C-4018-A662-0E86AC75BA1F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27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4929411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4929411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85094" y="6444838"/>
            <a:ext cx="48191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34E6E-AC1E-4356-A387-170D3FEDF0F8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073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836514"/>
            <a:ext cx="4040188" cy="425678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836514"/>
            <a:ext cx="4041775" cy="425678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85094" y="6444838"/>
            <a:ext cx="48191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26129-7B90-4D9B-AE4E-4794014C45FB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248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85094" y="6444838"/>
            <a:ext cx="48191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617F1-9821-4429-9428-E8ED3557929E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14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444753" y="6444838"/>
            <a:ext cx="522259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58AB1-2CAA-4A4A-8835-00107E2F643E}" type="slidenum">
              <a:rPr lang="cs-C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527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CC66-BB6B-4C30-BD89-2A1D3CC916BA}" type="datetimeFigureOut">
              <a:rPr lang="cs-CZ"/>
              <a:pPr>
                <a:defRPr/>
              </a:pPr>
              <a:t>17.08.2023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2D6EB-1A89-4536-A763-04A8F32FFF1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875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3A934-0D4C-4DCA-95B1-E2B8BAAA2BA7}" type="datetimeFigureOut">
              <a:rPr lang="cs-CZ"/>
              <a:pPr>
                <a:defRPr/>
              </a:pPr>
              <a:t>17.08.2023</a:t>
            </a:fld>
            <a:endParaRPr lang="cs-CZ" dirty="0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dirty="0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313BB-F965-4130-8F43-73B9EDDC1D8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41410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27000" y="6535925"/>
            <a:ext cx="1498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algn="l">
              <a:spcBef>
                <a:spcPct val="50000"/>
              </a:spcBef>
              <a:defRPr/>
            </a:pPr>
            <a:endParaRPr lang="cs-CZ" sz="1800" dirty="0">
              <a:latin typeface="Arial" pitchFamily="34" charset="0"/>
            </a:endParaRPr>
          </a:p>
        </p:txBody>
      </p:sp>
      <p:sp>
        <p:nvSpPr>
          <p:cNvPr id="11" name="AutoShape 1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0" y="762854"/>
            <a:ext cx="9144000" cy="32400"/>
          </a:xfrm>
          <a:prstGeom prst="actionButtonBlank">
            <a:avLst/>
          </a:prstGeom>
          <a:solidFill>
            <a:srgbClr val="94008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cs-CZ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-12300" y="-33748"/>
            <a:ext cx="9156300" cy="779054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txBody>
          <a:bodyPr vert="horz" wrap="square" lIns="432000" tIns="0" rIns="432000" bIns="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cs-CZ" sz="2800" spc="-8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6947758" y="24247"/>
            <a:ext cx="2152937" cy="65240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96" r:id="rId3"/>
    <p:sldLayoutId id="2147483698" r:id="rId4"/>
    <p:sldLayoutId id="2147483699" r:id="rId5"/>
    <p:sldLayoutId id="2147483700" r:id="rId6"/>
    <p:sldLayoutId id="2147483705" r:id="rId7"/>
    <p:sldLayoutId id="2147483706" r:id="rId8"/>
    <p:sldLayoutId id="2147483707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 CE" charset="-1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gif"/><Relationship Id="rId5" Type="http://schemas.openxmlformats.org/officeDocument/2006/relationships/image" Target="../media/image54.png"/><Relationship Id="rId10" Type="http://schemas.openxmlformats.org/officeDocument/2006/relationships/image" Target="../media/image59.emf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png"/><Relationship Id="rId18" Type="http://schemas.openxmlformats.org/officeDocument/2006/relationships/image" Target="../media/image23.jp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png"/><Relationship Id="rId23" Type="http://schemas.openxmlformats.org/officeDocument/2006/relationships/image" Target="../media/image28.jpeg"/><Relationship Id="rId10" Type="http://schemas.openxmlformats.org/officeDocument/2006/relationships/image" Target="../media/image15.png"/><Relationship Id="rId19" Type="http://schemas.openxmlformats.org/officeDocument/2006/relationships/image" Target="../media/image24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t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gif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png"/><Relationship Id="rId5" Type="http://schemas.openxmlformats.org/officeDocument/2006/relationships/image" Target="../media/image38.gif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gif"/><Relationship Id="rId3" Type="http://schemas.openxmlformats.org/officeDocument/2006/relationships/image" Target="../media/image43.gif"/><Relationship Id="rId7" Type="http://schemas.openxmlformats.org/officeDocument/2006/relationships/image" Target="../media/image47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10" Type="http://schemas.openxmlformats.org/officeDocument/2006/relationships/image" Target="../media/image50.png"/><Relationship Id="rId4" Type="http://schemas.openxmlformats.org/officeDocument/2006/relationships/image" Target="../media/image44.gif"/><Relationship Id="rId9" Type="http://schemas.openxmlformats.org/officeDocument/2006/relationships/image" Target="../media/image4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857" y="2946397"/>
            <a:ext cx="4281236" cy="3905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856" y="2946397"/>
            <a:ext cx="1026707" cy="1540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8"/>
          <p:cNvSpPr txBox="1"/>
          <p:nvPr/>
        </p:nvSpPr>
        <p:spPr>
          <a:xfrm>
            <a:off x="5174753" y="4301792"/>
            <a:ext cx="748924" cy="1846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" b="1" dirty="0" smtClean="0">
                <a:solidFill>
                  <a:schemeClr val="bg1"/>
                </a:solidFill>
                <a:latin typeface="+mn-lt"/>
              </a:rPr>
              <a:t>From Panoramio</a:t>
            </a:r>
            <a:endParaRPr lang="en-US" sz="600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7" name="Přímá spojnice se šipkou 16"/>
          <p:cNvCxnSpPr>
            <a:stCxn id="13" idx="3"/>
          </p:cNvCxnSpPr>
          <p:nvPr/>
        </p:nvCxnSpPr>
        <p:spPr>
          <a:xfrm>
            <a:off x="5883563" y="3716428"/>
            <a:ext cx="1570264" cy="1133549"/>
          </a:xfrm>
          <a:prstGeom prst="straightConnector1">
            <a:avLst/>
          </a:prstGeom>
          <a:ln w="25400">
            <a:solidFill>
              <a:srgbClr val="80008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797819"/>
            <a:ext cx="9144000" cy="1815084"/>
          </a:xfrm>
          <a:prstGeom prst="rect">
            <a:avLst/>
          </a:prstGeom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05623" y="2946397"/>
            <a:ext cx="5196453" cy="390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VIRTUAL HUMAN BODY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MODELS</a:t>
            </a:r>
            <a:b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OR SAFETY ASSESSMENT AND MEDICAL 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APPLICATIONS</a:t>
            </a:r>
          </a:p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6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Biomechanical Human Body Models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New Technologies – Research Centre</a:t>
            </a:r>
          </a:p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University of West Bohemia</a:t>
            </a:r>
          </a:p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endParaRPr lang="en-US" sz="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Assoc. Prof. 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Luděk Hynčík, Ph.D.</a:t>
            </a:r>
          </a:p>
        </p:txBody>
      </p:sp>
      <p:sp>
        <p:nvSpPr>
          <p:cNvPr id="3" name="Ovál 2"/>
          <p:cNvSpPr/>
          <p:nvPr/>
        </p:nvSpPr>
        <p:spPr bwMode="auto">
          <a:xfrm>
            <a:off x="7399852" y="4792569"/>
            <a:ext cx="98425" cy="92333"/>
          </a:xfrm>
          <a:prstGeom prst="ellipse">
            <a:avLst/>
          </a:prstGeom>
          <a:solidFill>
            <a:srgbClr val="800080"/>
          </a:solidFill>
          <a:ln w="254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70186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cs-CZ" dirty="0" smtClean="0"/>
              <a:t>AUTONOMOUS</a:t>
            </a:r>
            <a:r>
              <a:rPr lang="en-US" dirty="0" smtClean="0"/>
              <a:t> MOBILITY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28" y="902217"/>
            <a:ext cx="7652705" cy="586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8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cs-CZ" dirty="0" smtClean="0"/>
              <a:t>CHILDBIRTH-INDUCED INJURIES</a:t>
            </a:r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58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Prediction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the successful course of 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labour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relation of bony pelvis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anatomy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fetal head size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position</a:t>
            </a:r>
            <a:endParaRPr lang="cs-CZ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MRI-based template model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Female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pelvic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floor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Assessing interventions</a:t>
            </a: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3" descr="D:\Users\Linda\SGS\VM2016\prezentace\model_III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1" r="18347" b="4364"/>
          <a:stretch/>
        </p:blipFill>
        <p:spPr bwMode="auto">
          <a:xfrm>
            <a:off x="6708709" y="2134735"/>
            <a:ext cx="1782733" cy="147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507" y="3251330"/>
            <a:ext cx="1008771" cy="711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691" y="4003530"/>
            <a:ext cx="954401" cy="661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415" y="3269373"/>
            <a:ext cx="1096784" cy="693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D:\Users\Linda\SGS\VM2016\prezentace\hlava_I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" r="11838"/>
          <a:stretch/>
        </p:blipFill>
        <p:spPr bwMode="auto">
          <a:xfrm>
            <a:off x="1873278" y="4003530"/>
            <a:ext cx="1085555" cy="93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délník 15"/>
          <p:cNvSpPr/>
          <p:nvPr/>
        </p:nvSpPr>
        <p:spPr>
          <a:xfrm>
            <a:off x="755575" y="4867626"/>
            <a:ext cx="27127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X-Ray	MRI</a:t>
            </a:r>
            <a:endParaRPr lang="cs-CZ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délník 16"/>
          <p:cNvSpPr/>
          <p:nvPr/>
        </p:nvSpPr>
        <p:spPr>
          <a:xfrm>
            <a:off x="5477638" y="3584658"/>
            <a:ext cx="29592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Segmentation	Meshing</a:t>
            </a:r>
          </a:p>
          <a:p>
            <a:pPr algn="ctr"/>
            <a:r>
              <a:rPr lang="cs-CZ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Scaling </a:t>
            </a:r>
            <a:r>
              <a:rPr lang="en-U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 Morphing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Obrázek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0455" y="5227666"/>
            <a:ext cx="2045401" cy="1356783"/>
          </a:xfrm>
          <a:prstGeom prst="rect">
            <a:avLst/>
          </a:prstGeom>
        </p:spPr>
      </p:pic>
      <p:sp>
        <p:nvSpPr>
          <p:cNvPr id="20" name="Obdélník 19"/>
          <p:cNvSpPr/>
          <p:nvPr/>
        </p:nvSpPr>
        <p:spPr>
          <a:xfrm>
            <a:off x="353993" y="6523810"/>
            <a:ext cx="39299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5025273" y="6477574"/>
            <a:ext cx="39299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Simulation	Report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Šipka doprava 21"/>
          <p:cNvSpPr/>
          <p:nvPr/>
        </p:nvSpPr>
        <p:spPr>
          <a:xfrm>
            <a:off x="3707904" y="3878929"/>
            <a:ext cx="1164114" cy="416393"/>
          </a:xfrm>
          <a:prstGeom prst="rightArrow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délník 22"/>
          <p:cNvSpPr/>
          <p:nvPr/>
        </p:nvSpPr>
        <p:spPr>
          <a:xfrm>
            <a:off x="3746135" y="3570511"/>
            <a:ext cx="9186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cs-CZ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Šipka doprava 23"/>
          <p:cNvSpPr/>
          <p:nvPr/>
        </p:nvSpPr>
        <p:spPr>
          <a:xfrm rot="10800000">
            <a:off x="3818631" y="5643997"/>
            <a:ext cx="1164114" cy="416393"/>
          </a:xfrm>
          <a:prstGeom prst="rightArrow">
            <a:avLst/>
          </a:prstGeom>
          <a:solidFill>
            <a:srgbClr val="800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3883403" y="5335579"/>
            <a:ext cx="11895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REPORT</a:t>
            </a:r>
            <a:endParaRPr lang="cs-CZ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Obrázek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0371" y="2178130"/>
            <a:ext cx="1791420" cy="1453652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68455" y="4233554"/>
            <a:ext cx="3443035" cy="2218205"/>
          </a:xfrm>
          <a:prstGeom prst="rect">
            <a:avLst/>
          </a:prstGeom>
        </p:spPr>
      </p:pic>
      <p:pic>
        <p:nvPicPr>
          <p:cNvPr id="28" name="Picture 2" descr="C:\Users\Linda\Desktop\FORCEPS_final_001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426" y="2345830"/>
            <a:ext cx="1431478" cy="122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12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ig_7_RS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066" y="890739"/>
            <a:ext cx="3655569" cy="2656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cs-CZ" dirty="0" smtClean="0"/>
              <a:t>MODEL ORDER REDUCTION</a:t>
            </a:r>
            <a:endParaRPr lang="cs-CZ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58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Design of experiment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Statistical model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Response surface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predict maximum pelvic muscle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strain depending on APD, TD and HC</a:t>
            </a: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Fig_5_DoE_3f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3" y="3280283"/>
            <a:ext cx="575945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5385" y="3617403"/>
            <a:ext cx="2402847" cy="314903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7820" y="909211"/>
            <a:ext cx="1194162" cy="147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2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PROTHESIS OPTIMIZATION</a:t>
            </a:r>
            <a:endParaRPr lang="cs-CZ" dirty="0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51519" y="890070"/>
            <a:ext cx="3956529" cy="288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/>
          <a:p>
            <a:pPr>
              <a:buClr>
                <a:srgbClr val="800080"/>
              </a:buClr>
              <a:buSzPct val="75000"/>
            </a:pPr>
            <a:r>
              <a:rPr lang="en-US" sz="24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1. Gait Analysis</a:t>
            </a:r>
            <a:endParaRPr lang="cs-CZ" sz="2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251519" y="3890359"/>
            <a:ext cx="3956529" cy="288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/>
          <a:p>
            <a:pPr>
              <a:buClr>
                <a:srgbClr val="800080"/>
              </a:buClr>
              <a:buSzPct val="75000"/>
            </a:pPr>
            <a:r>
              <a:rPr lang="en-US" sz="24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4. Prosthesis Adjustment</a:t>
            </a:r>
            <a:endParaRPr lang="cs-CZ" sz="2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716415" y="890070"/>
            <a:ext cx="3956529" cy="288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/>
          <a:p>
            <a:pPr>
              <a:buClr>
                <a:srgbClr val="800080"/>
              </a:buClr>
              <a:buSzPct val="75000"/>
            </a:pPr>
            <a:r>
              <a:rPr lang="en-US" sz="24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2. Kinematics</a:t>
            </a:r>
            <a:endParaRPr lang="cs-CZ" sz="2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4716415" y="3890359"/>
            <a:ext cx="3956529" cy="2889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t"/>
          <a:lstStyle/>
          <a:p>
            <a:pPr>
              <a:buClr>
                <a:srgbClr val="800080"/>
              </a:buClr>
              <a:buSzPct val="75000"/>
            </a:pPr>
            <a:r>
              <a:rPr lang="en-US" sz="2400" b="1" dirty="0" smtClean="0"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3. Finite Element Analysis</a:t>
            </a:r>
            <a:endParaRPr lang="cs-CZ" sz="2400" b="1" dirty="0"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Obrázek 2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3929" y="1322319"/>
            <a:ext cx="3401645" cy="2222408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652" y="1322319"/>
            <a:ext cx="4213200" cy="2222408"/>
          </a:xfrm>
          <a:prstGeom prst="rect">
            <a:avLst/>
          </a:prstGeom>
        </p:spPr>
      </p:pic>
      <p:sp>
        <p:nvSpPr>
          <p:cNvPr id="28" name="Kruhová šipka 27"/>
          <p:cNvSpPr/>
          <p:nvPr/>
        </p:nvSpPr>
        <p:spPr bwMode="auto">
          <a:xfrm rot="5400000">
            <a:off x="3902520" y="3364954"/>
            <a:ext cx="888963" cy="791306"/>
          </a:xfrm>
          <a:prstGeom prst="circularArrow">
            <a:avLst>
              <a:gd name="adj1" fmla="val 7728"/>
              <a:gd name="adj2" fmla="val 1142319"/>
              <a:gd name="adj3" fmla="val 4391143"/>
              <a:gd name="adj4" fmla="val 10800000"/>
              <a:gd name="adj5" fmla="val 12500"/>
            </a:avLst>
          </a:prstGeom>
          <a:solidFill>
            <a:srgbClr val="800080"/>
          </a:solidFill>
          <a:ln w="0" cap="flat" cmpd="sng" algn="ctr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Skupina 28"/>
          <p:cNvGrpSpPr/>
          <p:nvPr/>
        </p:nvGrpSpPr>
        <p:grpSpPr>
          <a:xfrm>
            <a:off x="344363" y="4349899"/>
            <a:ext cx="3380093" cy="2255703"/>
            <a:chOff x="1839083" y="3629109"/>
            <a:chExt cx="3075508" cy="1826966"/>
          </a:xfrm>
        </p:grpSpPr>
        <p:pic>
          <p:nvPicPr>
            <p:cNvPr id="30" name="Obrázek 2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49996" y="3836075"/>
              <a:ext cx="795497" cy="1620000"/>
            </a:xfrm>
            <a:prstGeom prst="rect">
              <a:avLst/>
            </a:prstGeom>
          </p:spPr>
        </p:pic>
        <p:pic>
          <p:nvPicPr>
            <p:cNvPr id="31" name="Obrázek 3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81539" y="3629109"/>
              <a:ext cx="357894" cy="900000"/>
            </a:xfrm>
            <a:prstGeom prst="rect">
              <a:avLst/>
            </a:prstGeom>
          </p:spPr>
        </p:pic>
        <p:sp>
          <p:nvSpPr>
            <p:cNvPr id="32" name="Obdélník 31"/>
            <p:cNvSpPr/>
            <p:nvPr/>
          </p:nvSpPr>
          <p:spPr>
            <a:xfrm>
              <a:off x="3522409" y="4646075"/>
              <a:ext cx="1392182" cy="673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 smtClean="0">
                  <a:solidFill>
                    <a:schemeClr val="accent2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focus on tissue</a:t>
              </a:r>
              <a:r>
                <a:rPr lang="cs-CZ" sz="1600" b="1" dirty="0" smtClean="0">
                  <a:solidFill>
                    <a:schemeClr val="accent2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-</a:t>
              </a:r>
              <a:r>
                <a:rPr lang="en-US" sz="1600" b="1" dirty="0" smtClean="0">
                  <a:solidFill>
                    <a:schemeClr val="accent2"/>
                  </a:solidFill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socket interaction</a:t>
              </a:r>
              <a:endParaRPr lang="en-US" sz="1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Obdélník 32"/>
            <p:cNvSpPr/>
            <p:nvPr/>
          </p:nvSpPr>
          <p:spPr>
            <a:xfrm>
              <a:off x="1839083" y="3673907"/>
              <a:ext cx="831228" cy="673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s-CZ" sz="1600" b="1" dirty="0" smtClean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Most</a:t>
              </a:r>
              <a:br>
                <a:rPr lang="cs-CZ" sz="1600" b="1" dirty="0" smtClean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</a:br>
              <a:r>
                <a:rPr lang="en-US" sz="1600" b="1" dirty="0" smtClean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critical</a:t>
              </a:r>
              <a:r>
                <a:rPr lang="cs-CZ" sz="1600" b="1" dirty="0" smtClean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/>
              </a:r>
              <a:br>
                <a:rPr lang="cs-CZ" sz="1600" b="1" dirty="0" smtClean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</a:br>
              <a:r>
                <a:rPr lang="en-US" sz="1600" b="1" dirty="0" smtClean="0">
                  <a:latin typeface="Arial" panose="020B0604020202020204" pitchFamily="34" charset="0"/>
                  <a:ea typeface="Tahoma" panose="020B0604030504040204" pitchFamily="34" charset="0"/>
                  <a:cs typeface="Arial" panose="020B0604020202020204" pitchFamily="34" charset="0"/>
                </a:rPr>
                <a:t>part</a:t>
              </a:r>
              <a:endParaRPr 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4" name="Přímá spojnice se šipkou 33"/>
            <p:cNvCxnSpPr/>
            <p:nvPr/>
          </p:nvCxnSpPr>
          <p:spPr bwMode="auto">
            <a:xfrm flipV="1">
              <a:off x="2574359" y="4078787"/>
              <a:ext cx="252000" cy="3600"/>
            </a:xfrm>
            <a:prstGeom prst="straightConnector1">
              <a:avLst/>
            </a:prstGeom>
            <a:ln>
              <a:headEnd type="none" w="sm" len="sm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5" name="Obrázek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0783" y="4316246"/>
            <a:ext cx="3829461" cy="215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61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MY WORK AT UWA (AND BEYOND)</a:t>
            </a:r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606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Child-birth induced injuries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3-month internship (Gledden Fellowship support)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Automating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process of creating a mother-specific computational biomechanics model of the pelvic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floor</a:t>
            </a:r>
          </a:p>
          <a:p>
            <a:pPr marL="914400" lvl="1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Pelvis and pelvic floor muscles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Verification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the proposed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biomechanical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approach for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safer childbirth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through</a:t>
            </a:r>
          </a:p>
          <a:p>
            <a:pPr marL="914400" lvl="1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Conducting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computer simulations of the vaginal delivery using an automatically generated mother-specific pelvic floor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</a:p>
          <a:p>
            <a:pPr marL="1371600" lvl="2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assess the maximum perineal muscles strain due to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childbirth</a:t>
            </a:r>
          </a:p>
          <a:p>
            <a:pPr marL="1371600" lvl="2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compare pelvic muscles’ strain to real injury appearance</a:t>
            </a:r>
          </a:p>
          <a:p>
            <a:pPr marL="914400" lvl="1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Commercial software (VPS), open-source software (FE, mesh-less)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délník 2"/>
          <p:cNvSpPr/>
          <p:nvPr/>
        </p:nvSpPr>
        <p:spPr bwMode="auto">
          <a:xfrm>
            <a:off x="105623" y="1967345"/>
            <a:ext cx="7948486" cy="1588655"/>
          </a:xfrm>
          <a:prstGeom prst="rect">
            <a:avLst/>
          </a:prstGeom>
          <a:solidFill>
            <a:schemeClr val="accent1">
              <a:alpha val="45000"/>
            </a:schemeClr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40844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Obrázek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609" y="4343122"/>
            <a:ext cx="3195800" cy="2396851"/>
          </a:xfrm>
          <a:prstGeom prst="rect">
            <a:avLst/>
          </a:prstGeom>
        </p:spPr>
      </p:pic>
      <p:pic>
        <p:nvPicPr>
          <p:cNvPr id="12" name="Obrázek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836" y="1011628"/>
            <a:ext cx="3371272" cy="257206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MOTIVATION</a:t>
            </a:r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854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Childbirth-induced injuries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 23% in general women’s population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Muscle damage from overstretching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Bony pelvis dimensions and fetal head 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size incompatibility known as cephalopelvic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disproportion (CPD) risk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not usually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tested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Vaginal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birth difficulties leading to pelvic floor disorders (PFD)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Pilsen Faculty of Medicine of the Charles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University and University Hospital in Pilsen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Institute for Mother and Child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Care in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Prague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Mechanical strain as stretch injury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predictor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671690" y="3497767"/>
            <a:ext cx="31898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Ashton-Miller and Delancey (2004)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ál 6"/>
          <p:cNvSpPr/>
          <p:nvPr/>
        </p:nvSpPr>
        <p:spPr bwMode="auto">
          <a:xfrm>
            <a:off x="7191942" y="1847257"/>
            <a:ext cx="344929" cy="361998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ál 14"/>
          <p:cNvSpPr/>
          <p:nvPr/>
        </p:nvSpPr>
        <p:spPr bwMode="auto">
          <a:xfrm>
            <a:off x="7015017" y="2512279"/>
            <a:ext cx="304800" cy="314036"/>
          </a:xfrm>
          <a:prstGeom prst="ellips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" name="Přímá spojnice se šipkou 8"/>
          <p:cNvCxnSpPr/>
          <p:nvPr/>
        </p:nvCxnSpPr>
        <p:spPr bwMode="auto">
          <a:xfrm flipV="1">
            <a:off x="5110771" y="2004275"/>
            <a:ext cx="2056646" cy="92117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  <p:cxnSp>
        <p:nvCxnSpPr>
          <p:cNvPr id="19" name="Přímá spojnice se šipkou 18"/>
          <p:cNvCxnSpPr/>
          <p:nvPr/>
        </p:nvCxnSpPr>
        <p:spPr bwMode="auto">
          <a:xfrm>
            <a:off x="5110771" y="2096392"/>
            <a:ext cx="1890391" cy="55212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984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592" y="1089891"/>
            <a:ext cx="2334048" cy="2152073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BACKGROUND</a:t>
            </a:r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95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Computational biomechanics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Reference (template) biomechanical FE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model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Pelvic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floor (muscles and tissues)</a:t>
            </a:r>
          </a:p>
          <a:p>
            <a:pPr marL="1257300" lvl="2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Hexagonally shaped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structure connecting bony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pelvis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at the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sacrum, ischial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spines and pubic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bones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Personalization by image registration (MRI-based data)</a:t>
            </a:r>
          </a:p>
          <a:p>
            <a:pPr marL="1257300" lvl="2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MRI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not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common practice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for pregnant women</a:t>
            </a:r>
            <a:b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due to radiation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dose and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related risks</a:t>
            </a:r>
          </a:p>
          <a:p>
            <a:pPr marL="1257300" lvl="2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Only when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ultrasound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unable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to detect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causing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issues in a problematic pregnancy </a:t>
            </a: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or in long-term injuries assessment</a:t>
            </a:r>
          </a:p>
        </p:txBody>
      </p:sp>
      <p:sp>
        <p:nvSpPr>
          <p:cNvPr id="36" name="Right Arrow 1"/>
          <p:cNvSpPr/>
          <p:nvPr/>
        </p:nvSpPr>
        <p:spPr>
          <a:xfrm flipV="1">
            <a:off x="8172733" y="3588900"/>
            <a:ext cx="744886" cy="426917"/>
          </a:xfrm>
          <a:prstGeom prst="rightArrow">
            <a:avLst/>
          </a:prstGeom>
          <a:solidFill>
            <a:srgbClr val="A53893"/>
          </a:solidFill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324" y="4743445"/>
            <a:ext cx="2574583" cy="2054517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8" y="5416979"/>
            <a:ext cx="2162002" cy="1261412"/>
          </a:xfrm>
          <a:prstGeom prst="rect">
            <a:avLst/>
          </a:prstGeom>
        </p:spPr>
      </p:pic>
      <p:sp>
        <p:nvSpPr>
          <p:cNvPr id="18" name="Right Arrow 1"/>
          <p:cNvSpPr/>
          <p:nvPr/>
        </p:nvSpPr>
        <p:spPr>
          <a:xfrm flipV="1">
            <a:off x="2969214" y="5620768"/>
            <a:ext cx="360040" cy="426917"/>
          </a:xfrm>
          <a:prstGeom prst="rightArrow">
            <a:avLst/>
          </a:prstGeom>
          <a:solidFill>
            <a:srgbClr val="A53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ight Arrow 9"/>
          <p:cNvSpPr/>
          <p:nvPr/>
        </p:nvSpPr>
        <p:spPr>
          <a:xfrm flipV="1">
            <a:off x="5768742" y="5620768"/>
            <a:ext cx="360040" cy="426917"/>
          </a:xfrm>
          <a:prstGeom prst="rightArrow">
            <a:avLst/>
          </a:prstGeom>
          <a:solidFill>
            <a:srgbClr val="A538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796" y="5154008"/>
            <a:ext cx="2081210" cy="1703991"/>
          </a:xfrm>
          <a:prstGeom prst="rect">
            <a:avLst/>
          </a:prstGeom>
        </p:spPr>
      </p:pic>
      <p:sp>
        <p:nvSpPr>
          <p:cNvPr id="21" name="TextovéPole 20"/>
          <p:cNvSpPr txBox="1"/>
          <p:nvPr/>
        </p:nvSpPr>
        <p:spPr>
          <a:xfrm>
            <a:off x="6389616" y="6228562"/>
            <a:ext cx="910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Template</a:t>
            </a:r>
            <a:b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mode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Obrázek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3649" y="3406866"/>
            <a:ext cx="949084" cy="98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1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2483" y="1915618"/>
            <a:ext cx="5067593" cy="2499364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ONGOING</a:t>
            </a:r>
            <a:endParaRPr lang="cs-CZ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984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Previous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work at UWB (only bony pelvis) and UWA (Amira Ilyas) under MPE Engineering Research Project (mesh-morphing full pelvic floor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model using RBF adding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soft tissue landmarks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Insufficient accuracy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morph the full pelvic floor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model using either 23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(bony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pelvis landmarks only) 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33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landmarks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Additional study to be done (soft tissue MRI-based internal landmarks)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Correlation between external and internal dimensions (</a:t>
            </a:r>
            <a:r>
              <a:rPr lang="en-US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paper in review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Critical (short) injury risk versus POP analysis (long-term)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Detailed full pelvic floor model versus simplified child-birth model</a:t>
            </a:r>
          </a:p>
        </p:txBody>
      </p:sp>
      <p:sp>
        <p:nvSpPr>
          <p:cNvPr id="2" name="Ovál 1"/>
          <p:cNvSpPr/>
          <p:nvPr/>
        </p:nvSpPr>
        <p:spPr bwMode="auto">
          <a:xfrm>
            <a:off x="432619" y="5735782"/>
            <a:ext cx="3470787" cy="905163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CE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55398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Obrázek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8100" y="3451535"/>
            <a:ext cx="2643855" cy="2932434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7218" y="920387"/>
            <a:ext cx="1988187" cy="2755686"/>
          </a:xfrm>
          <a:prstGeom prst="rect">
            <a:avLst/>
          </a:prstGeom>
        </p:spPr>
      </p:pic>
      <p:grpSp>
        <p:nvGrpSpPr>
          <p:cNvPr id="8" name="Skupina 7"/>
          <p:cNvGrpSpPr/>
          <p:nvPr/>
        </p:nvGrpSpPr>
        <p:grpSpPr>
          <a:xfrm>
            <a:off x="4305768" y="1318421"/>
            <a:ext cx="2669742" cy="1966089"/>
            <a:chOff x="8386618" y="4154360"/>
            <a:chExt cx="2669742" cy="1966089"/>
          </a:xfrm>
        </p:grpSpPr>
        <p:pic>
          <p:nvPicPr>
            <p:cNvPr id="9" name="Obrázek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86618" y="4154360"/>
              <a:ext cx="2669742" cy="1966089"/>
            </a:xfrm>
            <a:prstGeom prst="rect">
              <a:avLst/>
            </a:prstGeom>
          </p:spPr>
        </p:pic>
        <p:sp>
          <p:nvSpPr>
            <p:cNvPr id="13" name="TextovéPole 12"/>
            <p:cNvSpPr txBox="1"/>
            <p:nvPr/>
          </p:nvSpPr>
          <p:spPr>
            <a:xfrm>
              <a:off x="9125527" y="4379162"/>
              <a:ext cx="11095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Betti (2017)</a:t>
              </a:r>
              <a:endParaRPr lang="cs-CZ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PLAN</a:t>
            </a:r>
            <a:endParaRPr lang="cs-CZ" dirty="0"/>
          </a:p>
        </p:txBody>
      </p:sp>
      <p:sp>
        <p:nvSpPr>
          <p:cNvPr id="16" name="TextovéPole 15"/>
          <p:cNvSpPr txBox="1"/>
          <p:nvPr/>
        </p:nvSpPr>
        <p:spPr>
          <a:xfrm>
            <a:off x="5090654" y="6383968"/>
            <a:ext cx="2917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latin typeface="Arial" panose="020B0604020202020204" pitchFamily="34" charset="0"/>
                <a:cs typeface="Arial" panose="020B0604020202020204" pitchFamily="34" charset="0"/>
              </a:rPr>
              <a:t>Ashton-Miller and Delancey (2004)</a:t>
            </a:r>
            <a:endParaRPr lang="cs-CZ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05623" y="803567"/>
            <a:ext cx="8946013" cy="428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Simplified parametric predictive child-birth model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Second stage of labor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Baseline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bony pelvis landmarks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defining the child-birth canal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Pelvic floor muscles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warping</a:t>
            </a:r>
          </a:p>
        </p:txBody>
      </p:sp>
      <p:sp>
        <p:nvSpPr>
          <p:cNvPr id="2" name="Obdélník 1"/>
          <p:cNvSpPr/>
          <p:nvPr/>
        </p:nvSpPr>
        <p:spPr bwMode="auto">
          <a:xfrm>
            <a:off x="258618" y="3417455"/>
            <a:ext cx="4488873" cy="3306618"/>
          </a:xfrm>
          <a:prstGeom prst="rect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Baseline landmarks-based warping to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target geometry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Verifying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bony pelvis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internal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structures to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MRI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under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3D Slicer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57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THANK YOU FOR YOUR ATTENTION</a:t>
            </a:r>
            <a:endParaRPr lang="cs-CZ" dirty="0"/>
          </a:p>
        </p:txBody>
      </p:sp>
      <p:pic>
        <p:nvPicPr>
          <p:cNvPr id="19" name="Obrázek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316" y="1831644"/>
            <a:ext cx="470632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58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99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cs-CZ" dirty="0" smtClean="0"/>
              <a:t>UNIVERSITY OF WEST BOHEMIA</a:t>
            </a:r>
            <a:endParaRPr lang="en-US" dirty="0"/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05623" y="795227"/>
            <a:ext cx="8918304" cy="558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Founded in 1991 (engineering since 1949)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Applied Sciences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Ladislav Sutnar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Faculty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Design and Art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Economics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Electrical Engineering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Arts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Education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Law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Mechanical Engineering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Faculty of Health Care Studies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Institute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Applied Language Studies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New Technologies - Research Centre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2816" y="1586497"/>
            <a:ext cx="2128017" cy="1479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217952" y="3150133"/>
            <a:ext cx="3926048" cy="3620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Materials research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Sustainable power production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Transportation systems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Industrial technologies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Control systems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Informatics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and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Cybernetics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Bioengineering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Roboto" pitchFamily="2" charset="0"/>
                <a:cs typeface="Arial" pitchFamily="34" charset="0"/>
              </a:rPr>
              <a:t>Social sciences</a:t>
            </a:r>
            <a:endParaRPr lang="cs-CZ" sz="20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ea typeface="Roboto" pitchFamily="2" charset="0"/>
              <a:cs typeface="Arial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479458" y="839750"/>
            <a:ext cx="2664542" cy="242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11.000+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~2.000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employees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300+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study programs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55.000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alumni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74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/>
              <a:t>NEW TECHNOLOGIES RESEARCH CENTRE</a:t>
            </a: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05623" y="795227"/>
            <a:ext cx="8918304" cy="606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University research institute since 2000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State of the art computing and lab equipment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Cutting edge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R&amp;D from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idea to prototype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industrial cooperation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Multinational team 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130 employees from 13 countries (Europe, Asia, Africa)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20% of foreign researchers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HR Award since 2018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GEP 2021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Ecological energy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sources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Smart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transportation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means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Human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well being and health</a:t>
            </a:r>
          </a:p>
        </p:txBody>
      </p:sp>
      <p:pic>
        <p:nvPicPr>
          <p:cNvPr id="26" name="Obrázek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605" y="3441735"/>
            <a:ext cx="4250883" cy="2819889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251" y="970558"/>
            <a:ext cx="2708237" cy="182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88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HBM DEPARTMENT</a:t>
            </a:r>
            <a:endParaRPr lang="cs-CZ" dirty="0"/>
          </a:p>
        </p:txBody>
      </p:sp>
      <p:sp>
        <p:nvSpPr>
          <p:cNvPr id="5" name="Zástupný symbol pro číslo snímku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 CE" charset="-18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7B5837B9-3E6B-46EB-AD21-0ABA4EAAD8D8}" type="slidenum">
              <a:rPr lang="cs-CZ" sz="1200" smtClean="0">
                <a:solidFill>
                  <a:prstClr val="black">
                    <a:tint val="75000"/>
                  </a:prst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4</a:t>
            </a:fld>
            <a:endParaRPr lang="cs-CZ" sz="1200" dirty="0">
              <a:solidFill>
                <a:prstClr val="black">
                  <a:tint val="75000"/>
                </a:prstClr>
              </a:solidFill>
              <a:latin typeface="+mn-lt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5623" y="795227"/>
            <a:ext cx="5196453" cy="558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Location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Science and Technology Park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Pilsen</a:t>
            </a:r>
            <a:endParaRPr lang="cs-CZ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Our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international </a:t>
            </a:r>
            <a:r>
              <a:rPr lang="cs-CZ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team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counts 14 people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cs-CZ" sz="2000" dirty="0">
                <a:latin typeface="Arial" panose="020B0604020202020204" pitchFamily="34" charset="0"/>
                <a:cs typeface="Arial" panose="020B0604020202020204" pitchFamily="34" charset="0"/>
              </a:rPr>
              <a:t> Administrator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Assoc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Prof. 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cs-CZ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Researchers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PhD students</a:t>
            </a: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90" y="4857081"/>
            <a:ext cx="3201751" cy="182745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372" y="861792"/>
            <a:ext cx="1001916" cy="128817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813" y="2246435"/>
            <a:ext cx="1118838" cy="1189618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615" y="2219702"/>
            <a:ext cx="1007853" cy="1343329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6" t="14154" r="21782" b="40881"/>
          <a:stretch/>
        </p:blipFill>
        <p:spPr>
          <a:xfrm>
            <a:off x="6568866" y="3656938"/>
            <a:ext cx="1046785" cy="1226875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340" y="2207860"/>
            <a:ext cx="1099578" cy="1228193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65" y="3709196"/>
            <a:ext cx="1063516" cy="1329395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834" y="3562204"/>
            <a:ext cx="986065" cy="1341635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1" t="25868" r="21988" b="12844"/>
          <a:stretch/>
        </p:blipFill>
        <p:spPr>
          <a:xfrm>
            <a:off x="6439481" y="824386"/>
            <a:ext cx="1272564" cy="1325584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115" y="3084217"/>
            <a:ext cx="807550" cy="538472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345" y="2493864"/>
            <a:ext cx="808627" cy="5384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598" y="5478728"/>
            <a:ext cx="897453" cy="5384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523" y="2477128"/>
            <a:ext cx="840389" cy="52376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94" y="3365249"/>
            <a:ext cx="862910" cy="493922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27" y="4101471"/>
            <a:ext cx="819314" cy="544844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163" y="1878008"/>
            <a:ext cx="778641" cy="517796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20" y="826250"/>
            <a:ext cx="1001916" cy="1343329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372" y="5474725"/>
            <a:ext cx="887558" cy="591705"/>
          </a:xfrm>
          <a:prstGeom prst="rect">
            <a:avLst/>
          </a:prstGeom>
        </p:spPr>
      </p:pic>
      <p:sp>
        <p:nvSpPr>
          <p:cNvPr id="22" name="Obdélník 21"/>
          <p:cNvSpPr/>
          <p:nvPr/>
        </p:nvSpPr>
        <p:spPr bwMode="auto">
          <a:xfrm>
            <a:off x="7787627" y="5115599"/>
            <a:ext cx="1031075" cy="132939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CE" charset="-18"/>
            </a:endParaRPr>
          </a:p>
        </p:txBody>
      </p:sp>
      <p:sp>
        <p:nvSpPr>
          <p:cNvPr id="27" name="Obdélník 26"/>
          <p:cNvSpPr/>
          <p:nvPr/>
        </p:nvSpPr>
        <p:spPr bwMode="auto">
          <a:xfrm>
            <a:off x="6602788" y="5125833"/>
            <a:ext cx="1031075" cy="1329395"/>
          </a:xfrm>
          <a:prstGeom prst="rect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CE" charset="-18"/>
            </a:endParaRPr>
          </a:p>
        </p:txBody>
      </p:sp>
      <p:pic>
        <p:nvPicPr>
          <p:cNvPr id="32" name="Obrázek 3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461318" y="5115599"/>
            <a:ext cx="962570" cy="1288500"/>
          </a:xfrm>
          <a:prstGeom prst="rect">
            <a:avLst/>
          </a:prstGeom>
        </p:spPr>
      </p:pic>
      <p:pic>
        <p:nvPicPr>
          <p:cNvPr id="33" name="Obrázek 3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224402" y="5150591"/>
            <a:ext cx="962570" cy="1288500"/>
          </a:xfrm>
          <a:prstGeom prst="rect">
            <a:avLst/>
          </a:prstGeom>
        </p:spPr>
      </p:pic>
      <p:pic>
        <p:nvPicPr>
          <p:cNvPr id="28" name="Obrázek 27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0" t="362" r="18864" b="33323"/>
          <a:stretch/>
        </p:blipFill>
        <p:spPr>
          <a:xfrm>
            <a:off x="4243643" y="5119920"/>
            <a:ext cx="1056601" cy="1320751"/>
          </a:xfrm>
          <a:prstGeom prst="rect">
            <a:avLst/>
          </a:prstGeom>
        </p:spPr>
      </p:pic>
      <p:pic>
        <p:nvPicPr>
          <p:cNvPr id="29" name="Obrázek 2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064" y="3677716"/>
            <a:ext cx="1063516" cy="134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3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/>
              <a:t>ACKNOWLEDGMENT AND REFERENCES</a:t>
            </a: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05623" y="797615"/>
            <a:ext cx="8886365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cs-CZ" sz="1600" b="1" dirty="0" smtClean="0"/>
              <a:t>Projects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TA01031628 </a:t>
            </a:r>
            <a:r>
              <a:rPr lang="en-US" sz="1350" dirty="0" smtClean="0"/>
              <a:t>Scalable </a:t>
            </a:r>
            <a:r>
              <a:rPr lang="en-US" sz="1350" dirty="0"/>
              <a:t>human </a:t>
            </a:r>
            <a:r>
              <a:rPr lang="en-US" sz="1350" dirty="0" smtClean="0"/>
              <a:t>models</a:t>
            </a:r>
            <a:r>
              <a:rPr lang="cs-CZ" sz="1350" dirty="0" smtClean="0"/>
              <a:t> </a:t>
            </a:r>
            <a:r>
              <a:rPr lang="en-US" sz="1350" dirty="0" smtClean="0"/>
              <a:t>for </a:t>
            </a:r>
            <a:r>
              <a:rPr lang="en-US" sz="1350" dirty="0"/>
              <a:t>increasing traffic </a:t>
            </a:r>
            <a:r>
              <a:rPr lang="en-US" sz="1350" dirty="0" smtClean="0"/>
              <a:t>safety</a:t>
            </a:r>
            <a:endParaRPr lang="cs-CZ" sz="1350" dirty="0" smtClean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TA04030689 </a:t>
            </a:r>
            <a:r>
              <a:rPr lang="en-US" sz="1350" dirty="0"/>
              <a:t>Development of Vehicle Active </a:t>
            </a:r>
            <a:r>
              <a:rPr lang="en-US" sz="1350" dirty="0" smtClean="0"/>
              <a:t>Bonnet</a:t>
            </a:r>
            <a:br>
              <a:rPr lang="en-US" sz="1350" dirty="0" smtClean="0"/>
            </a:br>
            <a:r>
              <a:rPr lang="cs-CZ" sz="1350" dirty="0" smtClean="0"/>
              <a:t>System</a:t>
            </a:r>
            <a:r>
              <a:rPr lang="en-US" sz="1350" dirty="0" smtClean="0"/>
              <a:t> Regarding Variability</a:t>
            </a:r>
            <a:r>
              <a:rPr lang="cs-CZ" sz="1350" dirty="0" smtClean="0"/>
              <a:t> </a:t>
            </a:r>
            <a:r>
              <a:rPr lang="en-US" sz="1350" dirty="0" smtClean="0"/>
              <a:t>of Population</a:t>
            </a:r>
            <a:endParaRPr lang="cs-CZ" sz="1350" dirty="0" smtClean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TE01020038</a:t>
            </a:r>
            <a:r>
              <a:rPr lang="cs-CZ" sz="1350" dirty="0" smtClean="0"/>
              <a:t> Competence centre </a:t>
            </a:r>
            <a:r>
              <a:rPr lang="cs-CZ" sz="1350" dirty="0"/>
              <a:t>for rail vehicles</a:t>
            </a:r>
            <a:endParaRPr lang="cs-CZ" sz="1350" dirty="0" smtClean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MYMOSA</a:t>
            </a:r>
            <a:r>
              <a:rPr lang="cs-CZ" sz="1350" dirty="0" smtClean="0"/>
              <a:t> </a:t>
            </a:r>
            <a:r>
              <a:rPr lang="en-US" sz="1350" dirty="0"/>
              <a:t>Motorcycle and Motorcyclist </a:t>
            </a:r>
            <a:r>
              <a:rPr lang="en-US" sz="1350" dirty="0" smtClean="0"/>
              <a:t>Safety</a:t>
            </a:r>
            <a:endParaRPr lang="cs-CZ" sz="135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1350" b="1" dirty="0"/>
              <a:t>MOTORIST</a:t>
            </a:r>
            <a:r>
              <a:rPr lang="en-US" sz="1350" dirty="0"/>
              <a:t> Motorcycle</a:t>
            </a:r>
            <a:r>
              <a:rPr lang="cs-CZ" sz="1350" dirty="0"/>
              <a:t> </a:t>
            </a:r>
            <a:r>
              <a:rPr lang="en-US" sz="1350" dirty="0"/>
              <a:t>Rider Integrated Safety</a:t>
            </a:r>
            <a:endParaRPr lang="cs-CZ" sz="135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COST TU1407 </a:t>
            </a:r>
            <a:r>
              <a:rPr lang="en-US" sz="1350" dirty="0" smtClean="0"/>
              <a:t>Scientific and technical innovations</a:t>
            </a:r>
            <a:r>
              <a:rPr lang="cs-CZ" sz="1350" dirty="0" smtClean="0"/>
              <a:t/>
            </a:r>
            <a:br>
              <a:rPr lang="cs-CZ" sz="1350" dirty="0" smtClean="0"/>
            </a:br>
            <a:r>
              <a:rPr lang="en-US" sz="1350" dirty="0" smtClean="0"/>
              <a:t>for safer Powered Two Wheelers</a:t>
            </a:r>
            <a:endParaRPr lang="cs-CZ" sz="1350" dirty="0" smtClean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LTC17001</a:t>
            </a:r>
            <a:r>
              <a:rPr lang="cs-CZ" sz="1350" dirty="0" smtClean="0"/>
              <a:t> </a:t>
            </a:r>
            <a:r>
              <a:rPr lang="en-US" sz="1350" dirty="0" smtClean="0"/>
              <a:t>Exploitation of virtual human model</a:t>
            </a:r>
            <a:r>
              <a:rPr lang="cs-CZ" sz="1350" dirty="0" smtClean="0"/>
              <a:t/>
            </a:r>
            <a:br>
              <a:rPr lang="cs-CZ" sz="1350" dirty="0" smtClean="0"/>
            </a:br>
            <a:r>
              <a:rPr lang="en-US" sz="1350" dirty="0" smtClean="0"/>
              <a:t>for reducing injury risk</a:t>
            </a:r>
            <a:r>
              <a:rPr lang="cs-CZ" sz="1350" dirty="0" smtClean="0"/>
              <a:t> </a:t>
            </a:r>
            <a:r>
              <a:rPr lang="en-US" sz="1350" dirty="0" smtClean="0"/>
              <a:t>of PTW riders</a:t>
            </a:r>
            <a:endParaRPr lang="cs-CZ" sz="1350" dirty="0" smtClean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/>
              <a:t>BY-CZ no. 38 </a:t>
            </a:r>
            <a:r>
              <a:rPr lang="en-US" sz="1350" dirty="0"/>
              <a:t>Virtual human models for the </a:t>
            </a:r>
            <a:r>
              <a:rPr lang="en-US" sz="1350" dirty="0" smtClean="0"/>
              <a:t>prevention,</a:t>
            </a:r>
            <a:r>
              <a:rPr lang="cs-CZ" sz="1350" dirty="0" smtClean="0"/>
              <a:t/>
            </a:r>
            <a:br>
              <a:rPr lang="cs-CZ" sz="1350" dirty="0" smtClean="0"/>
            </a:br>
            <a:r>
              <a:rPr lang="en-US" sz="1350" dirty="0" smtClean="0"/>
              <a:t>therapy </a:t>
            </a:r>
            <a:r>
              <a:rPr lang="en-US" sz="1350" dirty="0"/>
              <a:t>and rehabilitation of shoulder pathologies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/>
              <a:t>BY-CZ no. 182 </a:t>
            </a:r>
            <a:r>
              <a:rPr lang="en-US" sz="1350" dirty="0"/>
              <a:t>Obstetrics 2.0 - Virtual </a:t>
            </a:r>
            <a:r>
              <a:rPr lang="en-US" sz="1350" dirty="0" smtClean="0"/>
              <a:t>models</a:t>
            </a:r>
            <a:r>
              <a:rPr lang="cs-CZ" sz="1350" dirty="0" smtClean="0"/>
              <a:t/>
            </a:r>
            <a:br>
              <a:rPr lang="cs-CZ" sz="1350" dirty="0" smtClean="0"/>
            </a:br>
            <a:r>
              <a:rPr lang="en-US" sz="1350" dirty="0" smtClean="0"/>
              <a:t>for </a:t>
            </a:r>
            <a:r>
              <a:rPr lang="en-US" sz="1350" dirty="0"/>
              <a:t>the prevention of injuries during childbirth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/>
              <a:t>ITI AMTMI</a:t>
            </a:r>
            <a:r>
              <a:rPr lang="cs-CZ" sz="1350" dirty="0"/>
              <a:t> Application of Modern </a:t>
            </a:r>
            <a:r>
              <a:rPr lang="cs-CZ" sz="1350" dirty="0" smtClean="0"/>
              <a:t>Technologies</a:t>
            </a:r>
            <a:r>
              <a:rPr lang="en-US" sz="1350" dirty="0" smtClean="0"/>
              <a:t/>
            </a:r>
            <a:br>
              <a:rPr lang="en-US" sz="1350" dirty="0" smtClean="0"/>
            </a:br>
            <a:r>
              <a:rPr lang="cs-CZ" sz="1350" dirty="0" smtClean="0"/>
              <a:t>in </a:t>
            </a:r>
            <a:r>
              <a:rPr lang="cs-CZ" sz="1350" dirty="0"/>
              <a:t>Medicine and </a:t>
            </a:r>
            <a:r>
              <a:rPr lang="cs-CZ" sz="1350" dirty="0" smtClean="0"/>
              <a:t>Industry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350" b="1" dirty="0" smtClean="0"/>
              <a:t>TRANS-SAFE</a:t>
            </a:r>
            <a:r>
              <a:rPr lang="cs-CZ" sz="1350" dirty="0" smtClean="0"/>
              <a:t> </a:t>
            </a:r>
            <a:r>
              <a:rPr lang="en-US" sz="1350" dirty="0"/>
              <a:t>HORIZON-CL5-2021-D6-01-11: </a:t>
            </a:r>
            <a:r>
              <a:rPr lang="en-US" sz="1350" dirty="0" smtClean="0"/>
              <a:t>Radical</a:t>
            </a:r>
            <a:br>
              <a:rPr lang="en-US" sz="1350" dirty="0" smtClean="0"/>
            </a:br>
            <a:r>
              <a:rPr lang="en-US" sz="1350" dirty="0" smtClean="0"/>
              <a:t>Improvement of </a:t>
            </a:r>
            <a:r>
              <a:rPr lang="en-US" sz="1350" dirty="0"/>
              <a:t>road safety in low- </a:t>
            </a:r>
            <a:r>
              <a:rPr lang="en-US" sz="1350" dirty="0" smtClean="0"/>
              <a:t>and</a:t>
            </a:r>
            <a:r>
              <a:rPr lang="cs-CZ" sz="1350" dirty="0" smtClean="0"/>
              <a:t> </a:t>
            </a:r>
            <a:r>
              <a:rPr lang="en-US" sz="1350" dirty="0" smtClean="0"/>
              <a:t>medium-income </a:t>
            </a:r>
            <a:r>
              <a:rPr lang="en-US" sz="1350" dirty="0"/>
              <a:t>countries in Africa</a:t>
            </a:r>
            <a:endParaRPr lang="cs-CZ" sz="135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cs-CZ" sz="1400" dirty="0" smtClean="0"/>
          </a:p>
        </p:txBody>
      </p:sp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5412510" y="797615"/>
            <a:ext cx="3731490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cs-CZ" sz="1600" b="1" dirty="0" smtClean="0"/>
              <a:t>References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Aalborg University </a:t>
            </a:r>
            <a:r>
              <a:rPr lang="cs-CZ" sz="1400" dirty="0" smtClean="0"/>
              <a:t>(DK)</a:t>
            </a:r>
            <a:endParaRPr lang="cs-CZ" sz="140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AMSAFE</a:t>
            </a:r>
            <a:r>
              <a:rPr lang="cs-CZ" sz="1400" dirty="0" smtClean="0"/>
              <a:t> </a:t>
            </a:r>
            <a:r>
              <a:rPr lang="cs-CZ" sz="1400" dirty="0"/>
              <a:t>(</a:t>
            </a:r>
            <a:r>
              <a:rPr lang="cs-CZ" sz="1400" dirty="0" smtClean="0"/>
              <a:t>US)</a:t>
            </a:r>
            <a:endParaRPr lang="cs-CZ" sz="140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b="1" dirty="0"/>
              <a:t>Charles University </a:t>
            </a:r>
            <a:r>
              <a:rPr lang="cs-CZ" dirty="0"/>
              <a:t>(CZ</a:t>
            </a:r>
            <a:r>
              <a:rPr lang="en-US" dirty="0" smtClean="0"/>
              <a:t>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Criminalistic Institute</a:t>
            </a:r>
            <a:r>
              <a:rPr lang="en-US" sz="1400" b="1" dirty="0" smtClean="0"/>
              <a:t> in Prague</a:t>
            </a:r>
            <a:r>
              <a:rPr lang="cs-CZ" sz="1400" b="1" dirty="0" smtClean="0"/>
              <a:t> </a:t>
            </a:r>
            <a:r>
              <a:rPr lang="cs-CZ" sz="1400" dirty="0" smtClean="0"/>
              <a:t>(CZ)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/>
              <a:t>ESI </a:t>
            </a:r>
            <a:r>
              <a:rPr lang="cs-CZ" sz="1400" b="1" dirty="0" smtClean="0"/>
              <a:t>Group </a:t>
            </a:r>
            <a:r>
              <a:rPr lang="cs-CZ" sz="1400" dirty="0" smtClean="0"/>
              <a:t>(</a:t>
            </a:r>
            <a:r>
              <a:rPr lang="en-US" sz="1400" dirty="0" smtClean="0"/>
              <a:t>AU, CZ</a:t>
            </a:r>
            <a:r>
              <a:rPr lang="cs-CZ" sz="1400" dirty="0" smtClean="0"/>
              <a:t>,</a:t>
            </a:r>
            <a:r>
              <a:rPr lang="en-US" sz="1400" dirty="0" smtClean="0"/>
              <a:t> F</a:t>
            </a:r>
            <a:r>
              <a:rPr lang="cs-CZ" sz="1400" dirty="0" smtClean="0"/>
              <a:t>R, KR)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b="1" dirty="0"/>
              <a:t>TH Ingolstadt </a:t>
            </a:r>
            <a:r>
              <a:rPr lang="en-US" dirty="0"/>
              <a:t>(</a:t>
            </a:r>
            <a:r>
              <a:rPr lang="cs-CZ" dirty="0"/>
              <a:t>DE</a:t>
            </a:r>
            <a:r>
              <a:rPr lang="en-US" dirty="0"/>
              <a:t>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de-DE" b="1" dirty="0"/>
              <a:t>OTH Regensburg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cs-CZ" dirty="0"/>
              <a:t>DE</a:t>
            </a:r>
            <a:r>
              <a:rPr lang="en-US" dirty="0" smtClean="0"/>
              <a:t>)</a:t>
            </a:r>
            <a:endParaRPr lang="cs-CZ" b="1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b="1" dirty="0"/>
              <a:t>The University of Western</a:t>
            </a:r>
            <a:br>
              <a:rPr lang="cs-CZ" b="1" dirty="0"/>
            </a:br>
            <a:r>
              <a:rPr lang="cs-CZ" b="1" dirty="0"/>
              <a:t>Australia</a:t>
            </a:r>
            <a:r>
              <a:rPr lang="cs-CZ" dirty="0"/>
              <a:t> (</a:t>
            </a:r>
            <a:r>
              <a:rPr lang="en-US" dirty="0"/>
              <a:t>AU</a:t>
            </a:r>
            <a:r>
              <a:rPr lang="cs-CZ" dirty="0"/>
              <a:t>)</a:t>
            </a:r>
            <a:endParaRPr lang="cs-CZ" b="1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b="1" dirty="0" smtClean="0"/>
              <a:t>The </a:t>
            </a:r>
            <a:r>
              <a:rPr lang="en-US" b="1" dirty="0"/>
              <a:t>Institute for the Care of Mother and Child</a:t>
            </a:r>
            <a:r>
              <a:rPr lang="cs-CZ" b="1" dirty="0"/>
              <a:t> </a:t>
            </a:r>
            <a:r>
              <a:rPr lang="cs-CZ" dirty="0"/>
              <a:t>(CZ</a:t>
            </a:r>
            <a:r>
              <a:rPr lang="en-US" dirty="0"/>
              <a:t>)</a:t>
            </a:r>
            <a:endParaRPr lang="cs-CZ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Tianjin </a:t>
            </a:r>
            <a:r>
              <a:rPr lang="cs-CZ" sz="1400" b="1" dirty="0" smtClean="0"/>
              <a:t>University of Science</a:t>
            </a:r>
            <a:br>
              <a:rPr lang="cs-CZ" sz="1400" b="1" dirty="0" smtClean="0"/>
            </a:br>
            <a:r>
              <a:rPr lang="cs-CZ" sz="1400" b="1" dirty="0" smtClean="0"/>
              <a:t>and Technology</a:t>
            </a:r>
            <a:r>
              <a:rPr lang="cs-CZ" sz="1400" dirty="0" smtClean="0"/>
              <a:t> (</a:t>
            </a:r>
            <a:r>
              <a:rPr lang="cs-CZ" dirty="0" smtClean="0"/>
              <a:t>CN</a:t>
            </a:r>
            <a:r>
              <a:rPr lang="cs-CZ" sz="1400" dirty="0" smtClean="0"/>
              <a:t>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TRW</a:t>
            </a:r>
            <a:r>
              <a:rPr lang="cs-CZ" sz="1400" dirty="0" smtClean="0"/>
              <a:t> (DE)</a:t>
            </a:r>
            <a:endParaRPr lang="cs-CZ" sz="140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Vision Consulting</a:t>
            </a:r>
            <a:r>
              <a:rPr lang="en-US" sz="1400" b="1" dirty="0" smtClean="0"/>
              <a:t> </a:t>
            </a:r>
            <a:r>
              <a:rPr lang="cs-CZ" sz="1400" b="1" dirty="0" smtClean="0"/>
              <a:t>Technology</a:t>
            </a:r>
            <a:r>
              <a:rPr lang="cs-CZ" sz="1400" dirty="0" smtClean="0"/>
              <a:t> (CZ)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cs-CZ" sz="1400" b="1" dirty="0" smtClean="0"/>
              <a:t>Warsaw University</a:t>
            </a:r>
            <a:r>
              <a:rPr lang="en-US" sz="1400" b="1" dirty="0" smtClean="0"/>
              <a:t> </a:t>
            </a:r>
            <a:r>
              <a:rPr lang="cs-CZ" sz="1400" b="1" dirty="0" smtClean="0"/>
              <a:t>of Technology</a:t>
            </a:r>
            <a:r>
              <a:rPr lang="en-US" sz="1400" b="1" dirty="0" smtClean="0"/>
              <a:t> </a:t>
            </a:r>
            <a:r>
              <a:rPr lang="cs-CZ" sz="1400" dirty="0" smtClean="0"/>
              <a:t>(PL)</a:t>
            </a:r>
            <a:endParaRPr lang="cs-CZ" sz="140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cs-CZ" sz="1400" dirty="0"/>
          </a:p>
        </p:txBody>
      </p:sp>
    </p:spTree>
    <p:extLst>
      <p:ext uri="{BB962C8B-B14F-4D97-AF65-F5344CB8AC3E}">
        <p14:creationId xmlns:p14="http://schemas.microsoft.com/office/powerpoint/2010/main" val="114063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D:\Prace\Projekty\Resene\TA01031628\Prace\Poster\Obrazky\Leo_pohy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997" y="1196753"/>
            <a:ext cx="227273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105623" y="795227"/>
            <a:ext cx="8946013" cy="594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Mobility safety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impact injury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Childbirth-induced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injury risk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l">
              <a:lnSpc>
                <a:spcPct val="150000"/>
              </a:lnSpc>
              <a:buClr>
                <a:srgbClr val="800080"/>
              </a:buClr>
              <a:buSzPct val="100000"/>
              <a:buFont typeface="+mj-lt"/>
              <a:buAutoNum type="arabicPeriod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Prostheses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optimization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rehabilitation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cs-CZ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400" dirty="0" smtClean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400" dirty="0"/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/>
              <a:t>Scaling </a:t>
            </a:r>
            <a:r>
              <a:rPr lang="en-US" sz="2400" dirty="0"/>
              <a:t>and mesh</a:t>
            </a:r>
            <a:r>
              <a:rPr lang="cs-CZ" sz="2400" dirty="0"/>
              <a:t>-</a:t>
            </a:r>
            <a:r>
              <a:rPr lang="en-US" sz="2400" dirty="0" smtClean="0"/>
              <a:t>morphing</a:t>
            </a:r>
            <a:br>
              <a:rPr lang="en-US" sz="2400" dirty="0" smtClean="0"/>
            </a:br>
            <a:r>
              <a:rPr lang="en-US" sz="2400" dirty="0" smtClean="0"/>
              <a:t>methods for personalizing </a:t>
            </a:r>
            <a:r>
              <a:rPr lang="cs-CZ" sz="2400" dirty="0" smtClean="0"/>
              <a:t>human models to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cs-CZ" sz="2400" dirty="0" smtClean="0"/>
              <a:t>develop</a:t>
            </a:r>
            <a:r>
              <a:rPr lang="en-US" sz="2400" dirty="0" smtClean="0"/>
              <a:t> </a:t>
            </a:r>
            <a:r>
              <a:rPr lang="cs-CZ" sz="2400" dirty="0" smtClean="0"/>
              <a:t>subject-specific </a:t>
            </a:r>
            <a:r>
              <a:rPr lang="en-US" sz="2400" dirty="0"/>
              <a:t>human digital twins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Model order reduction, artificial intelligence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and machine learning techniques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643" y="2464503"/>
            <a:ext cx="3101603" cy="1746131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5700" y="2573727"/>
            <a:ext cx="2343321" cy="2155291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79512" y="4581128"/>
            <a:ext cx="886224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342900" indent="-342900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endParaRPr lang="en-US" sz="2400" dirty="0"/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RESEARCH TOPICS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24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Obrázek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514" y="2561007"/>
            <a:ext cx="2072575" cy="3787951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/>
              <a:t>SCALABLE VIRTUAL HUMAN BODY MODEL</a:t>
            </a:r>
          </a:p>
        </p:txBody>
      </p:sp>
      <p:pic>
        <p:nvPicPr>
          <p:cNvPr id="21" name="Obrázek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793" y="4582863"/>
            <a:ext cx="4319721" cy="2185573"/>
          </a:xfrm>
          <a:prstGeom prst="rect">
            <a:avLst/>
          </a:prstGeom>
        </p:spPr>
      </p:pic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3557801" y="1841308"/>
            <a:ext cx="4248472" cy="1503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/>
              <a:t>Extensive validation</a:t>
            </a:r>
            <a:endParaRPr lang="en-US" sz="2400" dirty="0" smtClean="0"/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/>
              <a:t>Scaling and morphing</a:t>
            </a:r>
            <a:endParaRPr lang="en-US" sz="2400" dirty="0"/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147507" y="762896"/>
            <a:ext cx="8862243" cy="303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/>
              <a:t>Hybrid approach coupling MBS and FEM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/>
              <a:t>MBS + compressible segments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/>
              <a:t>Easy </a:t>
            </a:r>
            <a:r>
              <a:rPr lang="en-US" sz="2400" dirty="0" smtClean="0"/>
              <a:t>manipulation</a:t>
            </a:r>
          </a:p>
          <a:p>
            <a:pPr marL="800100" lvl="1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/>
              <a:t>Parametric </a:t>
            </a:r>
            <a:r>
              <a:rPr lang="en-US" sz="2400" dirty="0" smtClean="0"/>
              <a:t>model</a:t>
            </a:r>
          </a:p>
        </p:txBody>
      </p:sp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028" y="3079079"/>
            <a:ext cx="4394610" cy="1505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110" y="3721728"/>
            <a:ext cx="2316401" cy="2972820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7214346" y="6198628"/>
            <a:ext cx="1700337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buClr>
                <a:srgbClr val="800080"/>
              </a:buClr>
              <a:buSzPct val="75000"/>
            </a:pPr>
            <a:r>
              <a:rPr lang="en-US" sz="2400" b="1" dirty="0"/>
              <a:t>Virthuman</a:t>
            </a:r>
          </a:p>
        </p:txBody>
      </p:sp>
    </p:spTree>
    <p:extLst>
      <p:ext uri="{BB962C8B-B14F-4D97-AF65-F5344CB8AC3E}">
        <p14:creationId xmlns:p14="http://schemas.microsoft.com/office/powerpoint/2010/main" val="19476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rázek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484" y="2311645"/>
            <a:ext cx="3030092" cy="234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59922"/>
            <a:ext cx="1872208" cy="1337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ázek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882" y="5040078"/>
            <a:ext cx="3202690" cy="170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Obráze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500" y="4967161"/>
            <a:ext cx="2353004" cy="1680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Users\hyncik\Prace\Dokumenty\KME\Studium\Habilitacni_prace\Hyncik_Ludek\Prace\Obrazky\40_Validace\V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41" y="3961846"/>
            <a:ext cx="3090579" cy="172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délník 7"/>
          <p:cNvSpPr/>
          <p:nvPr/>
        </p:nvSpPr>
        <p:spPr>
          <a:xfrm>
            <a:off x="4229780" y="6093296"/>
            <a:ext cx="774268" cy="2880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POOR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2915816" y="6093296"/>
            <a:ext cx="1242463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MARGINAL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475656" y="6093296"/>
            <a:ext cx="1357128" cy="2880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ACCEPTABLE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09600" y="6093296"/>
            <a:ext cx="794048" cy="2880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GOOD</a:t>
            </a:r>
            <a:endParaRPr lang="cs-CZ" sz="1600" dirty="0">
              <a:solidFill>
                <a:schemeClr val="tx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712" y="4104001"/>
            <a:ext cx="985653" cy="1390678"/>
          </a:xfrm>
          <a:prstGeom prst="rect">
            <a:avLst/>
          </a:prstGeom>
          <a:noFill/>
          <a:ln>
            <a:noFill/>
          </a:ln>
          <a:scene3d>
            <a:camera prst="isometricOffAxis1Left">
              <a:rot lat="1080000" lon="1800000" rev="0"/>
            </a:camera>
            <a:lightRig rig="threePt" dir="t"/>
          </a:scene3d>
          <a:sp3d>
            <a:bevelT w="139700"/>
            <a:bevelB w="8255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ázek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556067"/>
            <a:ext cx="1872208" cy="1337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Obdélník 17"/>
          <p:cNvSpPr/>
          <p:nvPr/>
        </p:nvSpPr>
        <p:spPr>
          <a:xfrm>
            <a:off x="6084168" y="2908574"/>
            <a:ext cx="60305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buNone/>
            </a:pPr>
            <a:r>
              <a:rPr lang="en-US" sz="1000" dirty="0" smtClean="0">
                <a:solidFill>
                  <a:schemeClr val="tx1"/>
                </a:solidFill>
                <a:latin typeface="Arial"/>
                <a:ea typeface="Times New Roman"/>
                <a:cs typeface="Times New Roman"/>
              </a:rPr>
              <a:t>4,9 m/s</a:t>
            </a:r>
            <a:endParaRPr lang="cs-CZ" sz="1000" dirty="0">
              <a:solidFill>
                <a:schemeClr val="tx1"/>
              </a:solidFill>
              <a:latin typeface="Arial"/>
              <a:ea typeface="Times New Roman"/>
              <a:cs typeface="Times New Roman"/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6057182" y="4276146"/>
            <a:ext cx="60305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buNone/>
            </a:pPr>
            <a:r>
              <a:rPr lang="en-US" sz="1000" dirty="0" smtClean="0">
                <a:solidFill>
                  <a:schemeClr val="tx1"/>
                </a:solidFill>
                <a:latin typeface="Arial"/>
                <a:ea typeface="Times New Roman"/>
                <a:cs typeface="Times New Roman"/>
              </a:rPr>
              <a:t>6,7 m/s</a:t>
            </a:r>
            <a:endParaRPr lang="cs-CZ" sz="1000" dirty="0">
              <a:solidFill>
                <a:schemeClr val="tx1"/>
              </a:solidFill>
              <a:latin typeface="Arial"/>
              <a:ea typeface="Times New Roman"/>
              <a:cs typeface="Times New Roman"/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5963706" y="2189727"/>
            <a:ext cx="108555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buNone/>
            </a:pPr>
            <a:r>
              <a:rPr lang="en-US" sz="1000" dirty="0" smtClean="0">
                <a:solidFill>
                  <a:schemeClr val="tx1"/>
                </a:solidFill>
                <a:latin typeface="Arial"/>
                <a:ea typeface="Times New Roman"/>
                <a:cs typeface="Times New Roman"/>
              </a:rPr>
              <a:t>Thorax stiffness</a:t>
            </a:r>
            <a:endParaRPr lang="cs-CZ" sz="1000" dirty="0">
              <a:solidFill>
                <a:schemeClr val="tx1"/>
              </a:solidFill>
              <a:latin typeface="Arial"/>
              <a:ea typeface="Times New Roman"/>
              <a:cs typeface="Times New Roman"/>
            </a:endParaRPr>
          </a:p>
        </p:txBody>
      </p:sp>
      <p:sp>
        <p:nvSpPr>
          <p:cNvPr id="23" name="Rectangle 3"/>
          <p:cNvSpPr>
            <a:spLocks noChangeArrowheads="1"/>
          </p:cNvSpPr>
          <p:nvPr/>
        </p:nvSpPr>
        <p:spPr bwMode="auto">
          <a:xfrm>
            <a:off x="153899" y="764536"/>
            <a:ext cx="8862243" cy="597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cs-CZ" sz="2400" dirty="0" smtClean="0"/>
              <a:t>Reference model of an average male </a:t>
            </a:r>
            <a:r>
              <a:rPr lang="en-US" sz="2400" dirty="0" smtClean="0"/>
              <a:t>(P</a:t>
            </a:r>
            <a:r>
              <a:rPr lang="en-US" sz="2400" baseline="-25000" dirty="0" smtClean="0"/>
              <a:t>50</a:t>
            </a:r>
            <a:r>
              <a:rPr lang="en-US" sz="2400" dirty="0" smtClean="0"/>
              <a:t>, 178 cm, 75 kg)</a:t>
            </a:r>
          </a:p>
          <a:p>
            <a:pPr marL="800100" lvl="1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cs-CZ" sz="2000" dirty="0" smtClean="0"/>
              <a:t>European database </a:t>
            </a:r>
            <a:r>
              <a:rPr lang="en-US" sz="2000" dirty="0" smtClean="0"/>
              <a:t>CAESAR (</a:t>
            </a:r>
            <a:r>
              <a:rPr lang="cs-CZ" sz="2000" dirty="0" smtClean="0"/>
              <a:t>close to </a:t>
            </a:r>
            <a:r>
              <a:rPr lang="en-US" sz="2000" dirty="0" smtClean="0"/>
              <a:t>Hybrid </a:t>
            </a:r>
            <a:r>
              <a:rPr lang="en-US" sz="2000" dirty="0"/>
              <a:t>III </a:t>
            </a:r>
            <a:r>
              <a:rPr lang="cs-CZ" sz="2000" dirty="0" smtClean="0"/>
              <a:t>and</a:t>
            </a:r>
            <a:r>
              <a:rPr lang="en-US" sz="2000" dirty="0" smtClean="0"/>
              <a:t> </a:t>
            </a:r>
            <a:r>
              <a:rPr lang="en-US" sz="2000" dirty="0"/>
              <a:t>Eurosid II)</a:t>
            </a:r>
          </a:p>
          <a:p>
            <a:pPr marL="800100" lvl="1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cs-CZ" sz="2000" dirty="0" smtClean="0"/>
              <a:t>Fully validated </a:t>
            </a:r>
            <a:r>
              <a:rPr lang="en-US" sz="2000" dirty="0" smtClean="0"/>
              <a:t>(</a:t>
            </a:r>
            <a:r>
              <a:rPr lang="en-US" sz="2000" dirty="0"/>
              <a:t>SAE </a:t>
            </a:r>
            <a:r>
              <a:rPr lang="en-US" sz="2000" i="1" dirty="0"/>
              <a:t>Technical Papers</a:t>
            </a:r>
            <a:r>
              <a:rPr lang="en-US" sz="2000" dirty="0"/>
              <a:t>)</a:t>
            </a:r>
          </a:p>
          <a:p>
            <a:pPr marL="1257300" lvl="2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en-US" sz="1600" dirty="0"/>
              <a:t>2014-01-0534, DOI:</a:t>
            </a:r>
            <a:r>
              <a:rPr lang="en-US" sz="1600" u="sng" dirty="0"/>
              <a:t>10.4271/2014-01-0534</a:t>
            </a:r>
          </a:p>
          <a:p>
            <a:pPr marL="1257300" lvl="2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en-US" sz="1600" dirty="0"/>
              <a:t>2016-01-1511, DOI:</a:t>
            </a:r>
            <a:r>
              <a:rPr lang="en-US" sz="1600" u="sng" dirty="0"/>
              <a:t>10.4271/2016-01-1511</a:t>
            </a:r>
          </a:p>
          <a:p>
            <a:pPr marL="1257300" lvl="2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en-US" sz="1600" dirty="0"/>
              <a:t>2017-01-1451, DOI:</a:t>
            </a:r>
            <a:r>
              <a:rPr lang="en-US" sz="1600" u="sng" dirty="0"/>
              <a:t>10.4271/2017-01-1451</a:t>
            </a:r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cs-CZ" sz="2400" dirty="0" smtClean="0"/>
              <a:t>Scaling (age, gender, height, mass)</a:t>
            </a:r>
            <a:endParaRPr lang="en-US" sz="2400" dirty="0" smtClean="0"/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endParaRPr lang="en-US" sz="2400" dirty="0" smtClean="0"/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endParaRPr lang="en-US" sz="2400" dirty="0" smtClean="0"/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endParaRPr lang="en-US" sz="2400" dirty="0" smtClean="0"/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cs-CZ" sz="2400" dirty="0" smtClean="0"/>
              <a:t>Personalization (parametrization)</a:t>
            </a:r>
            <a:endParaRPr lang="en-US" sz="2400" dirty="0" smtClean="0"/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endParaRPr lang="cs-CZ" sz="800" dirty="0" smtClean="0"/>
          </a:p>
          <a:p>
            <a:pPr marL="342900" indent="-342900" algn="l">
              <a:lnSpc>
                <a:spcPct val="150000"/>
              </a:lnSpc>
              <a:buClr>
                <a:srgbClr val="114FA0"/>
              </a:buClr>
              <a:buSzPct val="75000"/>
              <a:buFont typeface="Arial" charset="0"/>
              <a:buChar char="►"/>
            </a:pPr>
            <a:r>
              <a:rPr lang="en-US" sz="2400" i="1" dirty="0" smtClean="0"/>
              <a:t>EuroNCAP</a:t>
            </a:r>
            <a:r>
              <a:rPr lang="en-US" sz="2400" dirty="0" smtClean="0"/>
              <a:t>-based injury risk</a:t>
            </a:r>
            <a:endParaRPr lang="en-US" sz="2400" dirty="0"/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COMMERCIAL IMPLEMENTATION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37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57" y="2832235"/>
            <a:ext cx="3168352" cy="2448272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2533" y="141235"/>
            <a:ext cx="69541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cs-CZ"/>
            </a:defPPr>
            <a:lvl1pPr eaLnBrk="1" hangingPunct="1">
              <a:defRPr sz="2400" b="1">
                <a:solidFill>
                  <a:srgbClr val="92278F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marL="742950" indent="-285750" eaLnBrk="0" hangingPunct="0">
              <a:defRPr>
                <a:latin typeface="Times New Roman" pitchFamily="18" charset="0"/>
              </a:defRPr>
            </a:lvl2pPr>
            <a:lvl3pPr marL="1143000" indent="-228600" eaLnBrk="0" hangingPunct="0">
              <a:defRPr>
                <a:latin typeface="Times New Roman" pitchFamily="18" charset="0"/>
              </a:defRPr>
            </a:lvl3pPr>
            <a:lvl4pPr marL="1600200" indent="-228600" eaLnBrk="0" hangingPunct="0">
              <a:defRPr>
                <a:latin typeface="Times New Roman" pitchFamily="18" charset="0"/>
              </a:defRPr>
            </a:lvl4pPr>
            <a:lvl5pPr marL="2057400" indent="-228600" eaLnBrk="0" hangingPunct="0">
              <a:defRPr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Times New Roman" pitchFamily="18" charset="0"/>
              </a:defRPr>
            </a:lvl9pPr>
          </a:lstStyle>
          <a:p>
            <a:pPr algn="l"/>
            <a:r>
              <a:rPr lang="en-US" dirty="0" smtClean="0"/>
              <a:t>MOBILITY SAFETY</a:t>
            </a:r>
            <a:endParaRPr lang="cs-CZ" dirty="0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5623" y="795227"/>
            <a:ext cx="8955250" cy="558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Fast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calculation and evaluation</a:t>
            </a:r>
          </a:p>
          <a:p>
            <a:pPr marL="342900" indent="-342900" algn="l">
              <a:lnSpc>
                <a:spcPct val="150000"/>
              </a:lnSpc>
              <a:buClr>
                <a:srgbClr val="800080"/>
              </a:buClr>
              <a:buSzPct val="75000"/>
              <a:buFont typeface="Arial" charset="0"/>
              <a:buChar char="►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Personal protective equipment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safety systems</a:t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optimization</a:t>
            </a:r>
            <a:endParaRPr lang="cs-CZ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05" y="3739951"/>
            <a:ext cx="3168352" cy="2448273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5791230" y="5707721"/>
            <a:ext cx="499716" cy="588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7" name="Picture 3" descr="D:\Prace\Projekty\TA01031628\Prace\E3_4-Dokonceni_projektu\Guenter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609" y="3589380"/>
            <a:ext cx="2254114" cy="174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0723" y="923255"/>
            <a:ext cx="3578533" cy="2764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5930905" y="3659559"/>
            <a:ext cx="2952328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GB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Cooperation</a:t>
            </a:r>
            <a:br>
              <a:rPr lang="en-GB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GB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with WUT</a:t>
            </a:r>
            <a:r>
              <a:rPr lang="cs-CZ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cs-CZ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cs-CZ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(Poland)</a:t>
            </a:r>
            <a:endParaRPr lang="en-GB" sz="1600" i="1" dirty="0">
              <a:solidFill>
                <a:schemeClr val="tx1"/>
              </a:solidFill>
            </a:endParaRPr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609" y="2040146"/>
            <a:ext cx="1969207" cy="1401809"/>
          </a:xfrm>
          <a:prstGeom prst="rect">
            <a:avLst/>
          </a:prstGeom>
        </p:spPr>
      </p:pic>
      <p:sp>
        <p:nvSpPr>
          <p:cNvPr id="13" name="Obdélník 12"/>
          <p:cNvSpPr/>
          <p:nvPr/>
        </p:nvSpPr>
        <p:spPr>
          <a:xfrm>
            <a:off x="3338617" y="3480307"/>
            <a:ext cx="2385863" cy="4012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Courtesy</a:t>
            </a:r>
            <a:r>
              <a:rPr lang="cs-CZ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of MECAS</a:t>
            </a:r>
            <a:r>
              <a:rPr lang="cs-CZ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ESI</a:t>
            </a:r>
            <a:endParaRPr lang="en-GB" sz="1600" i="1" dirty="0">
              <a:solidFill>
                <a:schemeClr val="tx1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5467980" y="3146211"/>
            <a:ext cx="1712328" cy="338554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>
            <a:spAutoFit/>
          </a:bodyPr>
          <a:lstStyle/>
          <a:p>
            <a:r>
              <a:rPr lang="en-GB" sz="1600" i="1" dirty="0" smtClean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Courtesy of VCA</a:t>
            </a:r>
            <a:endParaRPr lang="en-GB" sz="1600" i="1" dirty="0"/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57" y="5193222"/>
            <a:ext cx="3776960" cy="1624189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714" y="5181158"/>
            <a:ext cx="2450924" cy="1893897"/>
          </a:xfrm>
          <a:prstGeom prst="rect">
            <a:avLst/>
          </a:prstGeom>
        </p:spPr>
      </p:pic>
      <p:pic>
        <p:nvPicPr>
          <p:cNvPr id="2" name="Obrázek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59781" y="5348257"/>
            <a:ext cx="1766141" cy="1468585"/>
          </a:xfrm>
          <a:prstGeom prst="rect">
            <a:avLst/>
          </a:prstGeom>
        </p:spPr>
      </p:pic>
      <p:sp>
        <p:nvSpPr>
          <p:cNvPr id="19" name="Obdélník 18"/>
          <p:cNvSpPr/>
          <p:nvPr/>
        </p:nvSpPr>
        <p:spPr>
          <a:xfrm>
            <a:off x="6541638" y="6256826"/>
            <a:ext cx="1327742" cy="551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Police</a:t>
            </a:r>
            <a:r>
              <a:rPr lang="cs-CZ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 crime</a:t>
            </a:r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investigation</a:t>
            </a:r>
            <a:endParaRPr lang="en-GB" sz="1600" i="1" dirty="0">
              <a:solidFill>
                <a:schemeClr val="tx1"/>
              </a:solidFill>
            </a:endParaRPr>
          </a:p>
        </p:txBody>
      </p:sp>
      <p:sp>
        <p:nvSpPr>
          <p:cNvPr id="20" name="Obdélník 19"/>
          <p:cNvSpPr/>
          <p:nvPr/>
        </p:nvSpPr>
        <p:spPr>
          <a:xfrm>
            <a:off x="7717844" y="3133696"/>
            <a:ext cx="1327742" cy="551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Prototyping</a:t>
            </a:r>
            <a:b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en-US" sz="1600" i="1" dirty="0" smtClean="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assessment</a:t>
            </a:r>
            <a:endParaRPr lang="en-GB" sz="1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60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Výchozí návrh">
      <a:majorFont>
        <a:latin typeface="Times New Roman CE"/>
        <a:ea typeface=""/>
        <a:cs typeface=""/>
      </a:majorFont>
      <a:minorFont>
        <a:latin typeface="Times New Roman CE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FF00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E" charset="-1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FF0000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cs-CZ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CE" charset="-18"/>
          </a:defRPr>
        </a:defPPr>
      </a:lstStyle>
    </a:lnDef>
  </a:objectDefaults>
  <a:extraClrSchemeLst>
    <a:extraClrScheme>
      <a:clrScheme name="Výchozí návrh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zentace2" id="{AC166761-3DF4-41EB-BB2D-FCEFE45D2D8F}" vid="{05BF9817-5E13-4F50-B402-47AE2AF96349}"/>
    </a:ext>
  </a:extLst>
</a:theme>
</file>

<file path=ppt/theme/theme2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template_en (1)</Template>
  <TotalTime>1393</TotalTime>
  <Words>585</Words>
  <Application>Microsoft Office PowerPoint</Application>
  <PresentationFormat>Předvádění na obrazovce (4:3)</PresentationFormat>
  <Paragraphs>220</Paragraphs>
  <Slides>19</Slides>
  <Notes>19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7" baseType="lpstr">
      <vt:lpstr>SimSun</vt:lpstr>
      <vt:lpstr>Arial</vt:lpstr>
      <vt:lpstr>Arial CE</vt:lpstr>
      <vt:lpstr>Roboto</vt:lpstr>
      <vt:lpstr>Tahoma</vt:lpstr>
      <vt:lpstr>Times New Roman</vt:lpstr>
      <vt:lpstr>Times New Roman CE</vt:lpstr>
      <vt:lpstr>Výchozí návrh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bystricm</dc:creator>
  <cp:lastModifiedBy>hyncik</cp:lastModifiedBy>
  <cp:revision>114</cp:revision>
  <dcterms:created xsi:type="dcterms:W3CDTF">2019-11-01T06:41:34Z</dcterms:created>
  <dcterms:modified xsi:type="dcterms:W3CDTF">2023-08-17T08:42:08Z</dcterms:modified>
</cp:coreProperties>
</file>